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72" r:id="rId4"/>
    <p:sldId id="323" r:id="rId5"/>
    <p:sldId id="352" r:id="rId6"/>
    <p:sldId id="324" r:id="rId7"/>
    <p:sldId id="326" r:id="rId8"/>
    <p:sldId id="327" r:id="rId9"/>
    <p:sldId id="330" r:id="rId10"/>
    <p:sldId id="329" r:id="rId11"/>
    <p:sldId id="325" r:id="rId12"/>
    <p:sldId id="328" r:id="rId13"/>
    <p:sldId id="331" r:id="rId14"/>
    <p:sldId id="351" r:id="rId15"/>
    <p:sldId id="332" r:id="rId16"/>
    <p:sldId id="349" r:id="rId17"/>
    <p:sldId id="271" r:id="rId18"/>
    <p:sldId id="333" r:id="rId19"/>
    <p:sldId id="334" r:id="rId20"/>
    <p:sldId id="335" r:id="rId21"/>
    <p:sldId id="336" r:id="rId22"/>
    <p:sldId id="337" r:id="rId23"/>
    <p:sldId id="338" r:id="rId24"/>
    <p:sldId id="340" r:id="rId25"/>
    <p:sldId id="342" r:id="rId26"/>
    <p:sldId id="343" r:id="rId27"/>
    <p:sldId id="341" r:id="rId28"/>
    <p:sldId id="350" r:id="rId29"/>
    <p:sldId id="339" r:id="rId30"/>
    <p:sldId id="344" r:id="rId31"/>
    <p:sldId id="346" r:id="rId32"/>
    <p:sldId id="353" r:id="rId33"/>
    <p:sldId id="354" r:id="rId34"/>
    <p:sldId id="355" r:id="rId35"/>
    <p:sldId id="356" r:id="rId36"/>
    <p:sldId id="357" r:id="rId37"/>
    <p:sldId id="358" r:id="rId38"/>
    <p:sldId id="347" r:id="rId39"/>
    <p:sldId id="348" r:id="rId40"/>
    <p:sldId id="309" r:id="rId41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295" autoAdjust="0"/>
  </p:normalViewPr>
  <p:slideViewPr>
    <p:cSldViewPr>
      <p:cViewPr varScale="1">
        <p:scale>
          <a:sx n="103" d="100"/>
          <a:sy n="103" d="100"/>
        </p:scale>
        <p:origin x="1110" y="102"/>
      </p:cViewPr>
      <p:guideLst>
        <p:guide orient="horz" pos="210"/>
        <p:guide pos="249"/>
        <p:guide pos="5511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9C7E1-F2A3-49A9-A82E-B5FF5E15DA00}" type="datetimeFigureOut">
              <a:rPr lang="da-DK" smtClean="0"/>
              <a:t>12-02-2025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F6A9A-10CF-4AA0-BD89-7DB412DA925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61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F6A9A-10CF-4AA0-BD89-7DB412DA9257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568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F6A9A-10CF-4AA0-BD89-7DB412DA9257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503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8353425" cy="719361"/>
          </a:xfrm>
        </p:spPr>
        <p:txBody>
          <a:bodyPr/>
          <a:lstStyle>
            <a:lvl1pPr>
              <a:lnSpc>
                <a:spcPct val="90000"/>
              </a:lnSpc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date, time and </a:t>
            </a:r>
            <a:r>
              <a:rPr lang="da-DK" dirty="0" err="1"/>
              <a:t>optional</a:t>
            </a:r>
            <a:r>
              <a:rPr lang="da-DK" dirty="0"/>
              <a:t> notes</a:t>
            </a:r>
          </a:p>
        </p:txBody>
      </p:sp>
      <p:sp>
        <p:nvSpPr>
          <p:cNvPr id="11" name="Pladsholder til tekst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5288" y="1052736"/>
            <a:ext cx="8353425" cy="2520279"/>
          </a:xfrm>
        </p:spPr>
        <p:txBody>
          <a:bodyPr anchor="b" anchorCtr="0"/>
          <a:lstStyle>
            <a:lvl1pPr>
              <a:lnSpc>
                <a:spcPct val="80000"/>
              </a:lnSpc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3573016"/>
            <a:ext cx="8353425" cy="2303909"/>
          </a:xfrm>
        </p:spPr>
        <p:txBody>
          <a:bodyPr/>
          <a:lstStyle>
            <a:lvl1pPr>
              <a:lnSpc>
                <a:spcPct val="90000"/>
              </a:lnSpc>
              <a:defRPr sz="160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pic>
        <p:nvPicPr>
          <p:cNvPr id="102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8" y="6251942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8DB67-AFFD-4A84-9282-C1A564A7964E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8" y="6155992"/>
            <a:ext cx="4258310" cy="4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3767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411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8353424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7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525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9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591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8" y="1124743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312000" y="1124471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215585" y="1124471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2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125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95288" y="1124743"/>
            <a:ext cx="8353425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395288" y="3816002"/>
            <a:ext cx="8344783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6932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786367" y="3816002"/>
            <a:ext cx="3953704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056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4788026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96945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395288" y="3816002"/>
            <a:ext cx="3953704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3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3028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395288" y="3816002"/>
            <a:ext cx="8344783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395288" y="1124744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295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3815729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395288" y="3815730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95288" y="1124743"/>
            <a:ext cx="8353425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30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5288" y="333375"/>
            <a:ext cx="8353425" cy="619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6" r:id="rId4"/>
    <p:sldLayoutId id="2147483672" r:id="rId5"/>
    <p:sldLayoutId id="2147483671" r:id="rId6"/>
    <p:sldLayoutId id="2147483675" r:id="rId7"/>
    <p:sldLayoutId id="2147483673" r:id="rId8"/>
    <p:sldLayoutId id="2147483674" r:id="rId9"/>
  </p:sldLayoutIdLst>
  <p:hf sldNum="0" hdr="0" dt="0"/>
  <p:txStyles>
    <p:titleStyle>
      <a:lvl1pPr algn="l" defTabSz="914258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kern="1200">
          <a:solidFill>
            <a:srgbClr val="4967AA"/>
          </a:solidFill>
          <a:latin typeface="+mj-lt"/>
          <a:ea typeface="+mj-ea"/>
          <a:cs typeface="+mj-cs"/>
        </a:defRPr>
      </a:lvl1pPr>
      <a:lvl2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1013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6pPr>
      <a:lvl7pPr marL="82026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7pPr>
      <a:lvl8pPr marL="123040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8pPr>
      <a:lvl9pPr marL="1640536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9pPr>
    </p:titleStyle>
    <p:bodyStyle>
      <a:lvl1pPr marL="0" indent="0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2281" indent="-182281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+mj-ea"/>
          <a:cs typeface="+mj-cs"/>
        </a:defRPr>
      </a:lvl2pPr>
      <a:lvl3pPr marL="357444" indent="-175162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buChar char="‒"/>
        <a:defRPr lang="en-US" sz="2000" kern="1200" dirty="0">
          <a:solidFill>
            <a:schemeClr val="tx1"/>
          </a:solidFill>
          <a:latin typeface="+mn-lt"/>
          <a:ea typeface="+mj-ea"/>
          <a:cs typeface="+mj-cs"/>
        </a:defRPr>
      </a:lvl3pPr>
      <a:lvl4pPr marL="539725" indent="-182281" algn="l" defTabSz="914258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lang="en-US" kern="1200" dirty="0">
          <a:solidFill>
            <a:schemeClr val="tx1"/>
          </a:solidFill>
          <a:latin typeface="+mn-lt"/>
          <a:ea typeface="+mj-ea"/>
          <a:cs typeface="+mj-cs"/>
        </a:defRPr>
      </a:lvl4pPr>
      <a:lvl5pPr marL="712039" indent="-172314" algn="l" defTabSz="914258" rtl="0" eaLnBrk="1" fontAlgn="base" hangingPunct="1">
        <a:spcBef>
          <a:spcPct val="0"/>
        </a:spcBef>
        <a:spcAft>
          <a:spcPts val="600"/>
        </a:spcAft>
        <a:buFont typeface="Arial" charset="0"/>
        <a:buChar char="‒"/>
        <a:defRPr lang="en-GB" kern="1200" dirty="0">
          <a:solidFill>
            <a:schemeClr val="tx1"/>
          </a:solidFill>
          <a:latin typeface="+mn-lt"/>
          <a:ea typeface="+mj-ea"/>
          <a:cs typeface="+mj-cs"/>
        </a:defRPr>
      </a:lvl5pPr>
      <a:lvl6pPr marL="803179" indent="-163770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•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968371" indent="-165192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‒"/>
        <a:defRPr sz="13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123597" indent="-155225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•"/>
        <a:defRPr sz="13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287365" indent="-163770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‒"/>
        <a:defRPr sz="13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34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269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403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536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670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0804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0939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073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8h4M3FtsFC9fFEP8Lnq35GFwXgvkhRxuG_UVcSQVouM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75648"/>
            <a:ext cx="5634626" cy="30734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en-US" dirty="0" err="1">
                <a:latin typeface="CBS NEW" panose="02000506080000020004" pitchFamily="2" charset="0"/>
              </a:rPr>
              <a:t>Virksomhedsstrategi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i</a:t>
            </a:r>
            <a:r>
              <a:rPr lang="en-US" dirty="0">
                <a:latin typeface="CBS NEW" panose="02000506080000020004" pitchFamily="2" charset="0"/>
              </a:rPr>
              <a:t> et </a:t>
            </a:r>
            <a:r>
              <a:rPr lang="en-US" dirty="0" err="1">
                <a:latin typeface="CBS NEW" panose="02000506080000020004" pitchFamily="2" charset="0"/>
              </a:rPr>
              <a:t>netværksperspektiv</a:t>
            </a:r>
            <a:r>
              <a:rPr lang="en-US" dirty="0">
                <a:latin typeface="CBS NEW" panose="02000506080000020004" pitchFamily="2" charset="0"/>
              </a:rPr>
              <a:t>, </a:t>
            </a:r>
            <a:r>
              <a:rPr lang="en-US" dirty="0" err="1">
                <a:latin typeface="CBS NEW" panose="02000506080000020004" pitchFamily="2" charset="0"/>
              </a:rPr>
              <a:t>Forelæsning</a:t>
            </a:r>
            <a:r>
              <a:rPr lang="en-US" dirty="0">
                <a:latin typeface="CBS NEW" panose="02000506080000020004" pitchFamily="2" charset="0"/>
              </a:rPr>
              <a:t> #5, 12. </a:t>
            </a:r>
            <a:r>
              <a:rPr lang="en-US" dirty="0" err="1">
                <a:latin typeface="CBS NEW" panose="02000506080000020004" pitchFamily="2" charset="0"/>
              </a:rPr>
              <a:t>februar</a:t>
            </a:r>
            <a:r>
              <a:rPr lang="en-US" dirty="0">
                <a:latin typeface="CBS NEW" panose="02000506080000020004" pitchFamily="2" charset="0"/>
              </a:rPr>
              <a:t>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en-US" sz="6000" dirty="0" err="1">
                <a:latin typeface="CBS NEW" panose="02000506080000020004" pitchFamily="2" charset="0"/>
              </a:rPr>
              <a:t>Virksomhedens</a:t>
            </a:r>
            <a:r>
              <a:rPr lang="en-US" sz="6000" dirty="0">
                <a:latin typeface="CBS NEW" panose="02000506080000020004" pitchFamily="2" charset="0"/>
              </a:rPr>
              <a:t> </a:t>
            </a:r>
            <a:r>
              <a:rPr lang="en-US" sz="6000" dirty="0" err="1">
                <a:latin typeface="CBS NEW" panose="02000506080000020004" pitchFamily="2" charset="0"/>
              </a:rPr>
              <a:t>netværk</a:t>
            </a:r>
            <a:r>
              <a:rPr lang="en-US" sz="6000" dirty="0">
                <a:latin typeface="CBS NEW" panose="02000506080000020004" pitchFamily="2" charset="0"/>
              </a:rPr>
              <a:t> 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5288" y="5373216"/>
            <a:ext cx="8353425" cy="503709"/>
          </a:xfrm>
        </p:spPr>
        <p:txBody>
          <a:bodyPr/>
          <a:lstStyle/>
          <a:p>
            <a:r>
              <a:rPr lang="en-US" dirty="0">
                <a:latin typeface="CBS NEW" panose="02000506080000020004" pitchFamily="2" charset="0"/>
              </a:rPr>
              <a:t>Christoph Ellersgaard</a:t>
            </a:r>
          </a:p>
          <a:p>
            <a:r>
              <a:rPr lang="en-US" dirty="0" err="1">
                <a:latin typeface="CBS NEW" panose="02000506080000020004" pitchFamily="2" charset="0"/>
              </a:rPr>
              <a:t>Lektor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ved</a:t>
            </a:r>
            <a:r>
              <a:rPr lang="en-US" dirty="0">
                <a:latin typeface="CBS NEW" panose="02000506080000020004" pitchFamily="2" charset="0"/>
              </a:rPr>
              <a:t> Department of Organization, Copenhagen Business School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dirty="0">
                <a:latin typeface="CBS NEW" panose="02000506080000020004" pitchFamily="2" charset="0"/>
              </a:rPr>
              <a:t>Corporate interlocks</a:t>
            </a:r>
          </a:p>
        </p:txBody>
      </p:sp>
    </p:spTree>
    <p:extLst>
      <p:ext uri="{BB962C8B-B14F-4D97-AF65-F5344CB8AC3E}">
        <p14:creationId xmlns:p14="http://schemas.microsoft.com/office/powerpoint/2010/main" val="322925922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Effekt af interlocks for firma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4536751" cy="5139531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Collussion</a:t>
            </a:r>
            <a:endParaRPr lang="da-DK" sz="3200" dirty="0">
              <a:latin typeface="CBS NEW" panose="02000506080000020004" pitchFamily="2" charset="0"/>
            </a:endParaRP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Hemmelige aftaler, karteller (ofte ulovligt)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Cooptation</a:t>
            </a:r>
            <a:r>
              <a:rPr lang="da-DK" sz="3200" dirty="0">
                <a:latin typeface="CBS NEW" panose="02000506080000020004" pitchFamily="2" charset="0"/>
              </a:rPr>
              <a:t> og overvågning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Sikring af investering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Legitimitet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Hvem der sidder i bestyrelses fortæller en del om virksomhedens status og troværdighed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00" y="1628800"/>
            <a:ext cx="3886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25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Effekter for direktøren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4464743" cy="5139531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Karrierefremme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Øge synlighed og en måde at køre sig i stilling på til jobs som andre af bestyrelsesmedlemmerne måtte være involveret i rekrutteringen til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Business scan (</a:t>
            </a:r>
            <a:r>
              <a:rPr lang="da-DK" sz="3200" dirty="0" err="1">
                <a:latin typeface="CBS NEW" panose="02000506080000020004" pitchFamily="2" charset="0"/>
              </a:rPr>
              <a:t>Useem</a:t>
            </a:r>
            <a:r>
              <a:rPr lang="da-DK" sz="3200" dirty="0">
                <a:latin typeface="CBS NEW" panose="02000506080000020004" pitchFamily="2" charset="0"/>
              </a:rPr>
              <a:t> 1984)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28800"/>
            <a:ext cx="36576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46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Effekter for økonomien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Social sammenhængskraft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Interlocks integrerer de vigtigste virksomheder i en form for magtelite eller inderkreds (mere om det i næste time)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Bestemte virksomheder kan opnå centrale, koordinerende roller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Afbrudte forbindelser bliver ikke nødvendigvis genoptaget mellem de samme organisationer, hvilket kunne pege på, at det mest handler om at sikre brede forbindelser på tværs af økonomien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47" y="3864221"/>
            <a:ext cx="4100870" cy="29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9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Andre effekter af interlocks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184577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Interlocks som tegn på bestemte former for kontrol over erhvervslivet 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Interlocks som måde at måle netværksindlejring (jf. </a:t>
            </a:r>
            <a:r>
              <a:rPr lang="da-DK" sz="3200" dirty="0" err="1">
                <a:latin typeface="CBS NEW" panose="02000506080000020004" pitchFamily="2" charset="0"/>
              </a:rPr>
              <a:t>Granovetter</a:t>
            </a:r>
            <a:r>
              <a:rPr lang="da-DK" sz="3200" dirty="0">
                <a:latin typeface="CBS NEW" panose="02000506080000020004" pitchFamily="2" charset="0"/>
              </a:rPr>
              <a:t>)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Forbudne virksomheder støtter samme politiske kandidater i USA (se også </a:t>
            </a:r>
            <a:r>
              <a:rPr lang="da-DK" sz="3200" dirty="0" err="1">
                <a:latin typeface="CBS NEW" panose="02000506080000020004" pitchFamily="2" charset="0"/>
              </a:rPr>
              <a:t>Burris</a:t>
            </a:r>
            <a:r>
              <a:rPr lang="da-DK" sz="3200" dirty="0">
                <a:latin typeface="CBS NEW" panose="02000506080000020004" pitchFamily="2" charset="0"/>
              </a:rPr>
              <a:t> 2005)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Interlocks som årsag til spredning af idéer, teknikker (fx til beskyttelse mod fjendtlig overtagelse) og også fx eksklusive lønpakker og gyldne håndtryk (se også </a:t>
            </a:r>
            <a:r>
              <a:rPr lang="da-DK" sz="3200" dirty="0" err="1">
                <a:latin typeface="CBS NEW" panose="02000506080000020004" pitchFamily="2" charset="0"/>
              </a:rPr>
              <a:t>Diprete</a:t>
            </a:r>
            <a:r>
              <a:rPr lang="da-DK" sz="3200" dirty="0">
                <a:latin typeface="CBS NEW" panose="02000506080000020004" pitchFamily="2" charset="0"/>
              </a:rPr>
              <a:t> 2010)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Men også mange tvivlsomme effekter…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5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Hvilke effekter tror I på?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da-DK" sz="3200" dirty="0">
                <a:latin typeface="CBS NEW" panose="02000506080000020004" pitchFamily="2" charset="0"/>
              </a:rPr>
              <a:t>- Besvar quiz på Canvas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18053417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Kritik af interlock forskning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11256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Har interlocks faktisk en effekt?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Hvad med alle de andre forbindelser mellem virksomheder end de, der skabes gennem bestyrelsesnetværk</a:t>
            </a:r>
          </a:p>
          <a:p>
            <a:pPr marL="696631" lvl="1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Tænk på de mange typer af forbindelser, der skal til at skabe et indlejret netværk hos </a:t>
            </a:r>
            <a:r>
              <a:rPr lang="da-DK" sz="3200" dirty="0" err="1">
                <a:latin typeface="CBS NEW" panose="02000506080000020004" pitchFamily="2" charset="0"/>
              </a:rPr>
              <a:t>Uzzi</a:t>
            </a:r>
            <a:r>
              <a:rPr lang="da-DK" sz="3200" dirty="0">
                <a:latin typeface="CBS NEW" panose="02000506080000020004" pitchFamily="2" charset="0"/>
              </a:rPr>
              <a:t>…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Er det bare konspirationsteorier, der dækker over, at virksomheder simpelthen har behov for kompetente bestyrelsesmedlemmer (erfaring på toplederniveau er en sparsom ressource)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38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 err="1">
                <a:latin typeface="CBS NEW" panose="02000506080000020004" pitchFamily="2" charset="0"/>
              </a:rPr>
              <a:t>Summeøvelse</a:t>
            </a:r>
            <a:r>
              <a:rPr lang="da-DK" sz="4800" dirty="0">
                <a:latin typeface="CBS NEW" panose="02000506080000020004" pitchFamily="2" charset="0"/>
              </a:rPr>
              <a:t> I: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da-DK" sz="3200" b="1" dirty="0">
                <a:latin typeface="CBS NEW" panose="02000506080000020004" pitchFamily="2" charset="0"/>
              </a:rPr>
              <a:t>Hvad betyder et </a:t>
            </a:r>
            <a:r>
              <a:rPr lang="da-DK" sz="3200" b="1" dirty="0" err="1">
                <a:latin typeface="CBS NEW" panose="02000506080000020004" pitchFamily="2" charset="0"/>
              </a:rPr>
              <a:t>corporate</a:t>
            </a:r>
            <a:r>
              <a:rPr lang="da-DK" sz="3200" b="1" dirty="0">
                <a:latin typeface="CBS NEW" panose="02000506080000020004" pitchFamily="2" charset="0"/>
              </a:rPr>
              <a:t> interlock?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Hvad betyder størrelsen på en bestyrelse og direktion?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Kan vi forstå de forskellige roller som sidestillede forskellige roller, fx </a:t>
            </a:r>
            <a:r>
              <a:rPr lang="da-DK" sz="3200" dirty="0" err="1">
                <a:latin typeface="CBS NEW" panose="02000506080000020004" pitchFamily="2" charset="0"/>
              </a:rPr>
              <a:t>executives</a:t>
            </a:r>
            <a:r>
              <a:rPr lang="da-DK" sz="3200" dirty="0">
                <a:latin typeface="CBS NEW" panose="02000506080000020004" pitchFamily="2" charset="0"/>
              </a:rPr>
              <a:t> (på dansk ansatte direktører) og </a:t>
            </a:r>
            <a:r>
              <a:rPr lang="da-DK" sz="3200" dirty="0" err="1">
                <a:latin typeface="CBS NEW" panose="02000506080000020004" pitchFamily="2" charset="0"/>
              </a:rPr>
              <a:t>board</a:t>
            </a:r>
            <a:r>
              <a:rPr lang="da-DK" sz="3200" dirty="0">
                <a:latin typeface="CBS NEW" panose="02000506080000020004" pitchFamily="2" charset="0"/>
              </a:rPr>
              <a:t> of </a:t>
            </a:r>
            <a:r>
              <a:rPr lang="da-DK" sz="3200" dirty="0" err="1">
                <a:latin typeface="CBS NEW" panose="02000506080000020004" pitchFamily="2" charset="0"/>
              </a:rPr>
              <a:t>directors</a:t>
            </a:r>
            <a:r>
              <a:rPr lang="da-DK" sz="3200" dirty="0">
                <a:latin typeface="CBS NEW" panose="02000506080000020004" pitchFamily="2" charset="0"/>
              </a:rPr>
              <a:t> (på dansk bestyrelsen)?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Betyder flere forbindelser tættere bånd mellem virksomheder?</a:t>
            </a:r>
          </a:p>
          <a:p>
            <a:pPr marL="457200" indent="-457200">
              <a:buFontTx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 har 5 minutter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261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en-US" dirty="0" err="1">
                <a:latin typeface="CBS NEW" panose="02000506080000020004" pitchFamily="2" charset="0"/>
              </a:rPr>
              <a:t>Virksomhedsstrategi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i</a:t>
            </a:r>
            <a:r>
              <a:rPr lang="en-US" dirty="0">
                <a:latin typeface="CBS NEW" panose="02000506080000020004" pitchFamily="2" charset="0"/>
              </a:rPr>
              <a:t> et </a:t>
            </a:r>
            <a:r>
              <a:rPr lang="en-US" dirty="0" err="1">
                <a:latin typeface="CBS NEW" panose="02000506080000020004" pitchFamily="2" charset="0"/>
              </a:rPr>
              <a:t>netværksperspektiv</a:t>
            </a:r>
            <a:r>
              <a:rPr lang="en-US" dirty="0">
                <a:latin typeface="CBS NEW" panose="02000506080000020004" pitchFamily="2" charset="0"/>
              </a:rPr>
              <a:t>, , </a:t>
            </a:r>
            <a:r>
              <a:rPr lang="en-US" dirty="0" err="1">
                <a:latin typeface="CBS NEW" panose="02000506080000020004" pitchFamily="2" charset="0"/>
              </a:rPr>
              <a:t>Forelæsning</a:t>
            </a:r>
            <a:r>
              <a:rPr lang="en-US" dirty="0">
                <a:latin typeface="CBS NEW" panose="02000506080000020004" pitchFamily="2" charset="0"/>
              </a:rPr>
              <a:t> #3, 20. </a:t>
            </a:r>
            <a:r>
              <a:rPr lang="en-US" dirty="0" err="1">
                <a:latin typeface="CBS NEW" panose="02000506080000020004" pitchFamily="2" charset="0"/>
              </a:rPr>
              <a:t>februar</a:t>
            </a:r>
            <a:r>
              <a:rPr lang="en-US" dirty="0">
                <a:latin typeface="CBS NEW" panose="02000506080000020004" pitchFamily="2" charset="0"/>
              </a:rPr>
              <a:t>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en-US" sz="4400" dirty="0">
                <a:latin typeface="CBS NEW" panose="02000506080000020004" pitchFamily="2" charset="0"/>
              </a:rPr>
              <a:t>2. time: </a:t>
            </a:r>
            <a:r>
              <a:rPr lang="da-DK" sz="4400" dirty="0">
                <a:latin typeface="CBS NEW" panose="02000506080000020004" pitchFamily="2" charset="0"/>
              </a:rPr>
              <a:t>Inderkredsen og dens fragmentering</a:t>
            </a:r>
            <a:endParaRPr lang="en-US" sz="4400" dirty="0">
              <a:latin typeface="CBS NEW" panose="0200050608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7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 err="1">
                <a:latin typeface="CBS NEW" panose="02000506080000020004" pitchFamily="2" charset="0"/>
              </a:rPr>
              <a:t>Useem</a:t>
            </a:r>
            <a:r>
              <a:rPr lang="da-DK" sz="4800" dirty="0">
                <a:latin typeface="CBS NEW" panose="02000506080000020004" pitchFamily="2" charset="0"/>
              </a:rPr>
              <a:t>: Inderkredsen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4608759" cy="5139531"/>
          </a:xfrm>
        </p:spPr>
        <p:txBody>
          <a:bodyPr>
            <a:normAutofit lnSpcReduction="10000"/>
          </a:bodyPr>
          <a:lstStyle/>
          <a:p>
            <a:r>
              <a:rPr lang="da-DK" sz="3200" dirty="0">
                <a:latin typeface="CBS NEW" panose="02000506080000020004" pitchFamily="2" charset="0"/>
              </a:rPr>
              <a:t>Undersøger betydningen af, at erhvervsledere er tæt forbudne – altså indlejrede i </a:t>
            </a:r>
            <a:r>
              <a:rPr lang="da-DK" sz="3200" dirty="0" err="1">
                <a:latin typeface="CBS NEW" panose="02000506080000020004" pitchFamily="2" charset="0"/>
              </a:rPr>
              <a:t>Granovetter</a:t>
            </a:r>
            <a:r>
              <a:rPr lang="da-DK" sz="3200" dirty="0">
                <a:latin typeface="CBS NEW" panose="02000506080000020004" pitchFamily="2" charset="0"/>
              </a:rPr>
              <a:t> og </a:t>
            </a:r>
            <a:r>
              <a:rPr lang="da-DK" sz="3200" dirty="0" err="1">
                <a:latin typeface="CBS NEW" panose="02000506080000020004" pitchFamily="2" charset="0"/>
              </a:rPr>
              <a:t>Uzzis</a:t>
            </a:r>
            <a:r>
              <a:rPr lang="da-DK" sz="3200" dirty="0">
                <a:latin typeface="CBS NEW" panose="02000506080000020004" pitchFamily="2" charset="0"/>
              </a:rPr>
              <a:t> forstand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Kommunikationsudveksling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Prestige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spil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Tillid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Baseres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dels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analyser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af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erhvervsfolks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aktiviteter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andre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sektorer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dels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lang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række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kvalitative</a:t>
            </a:r>
            <a:r>
              <a:rPr lang="en-US" sz="3200" dirty="0">
                <a:latin typeface="CBS NEW" panose="02000506080000020004" pitchFamily="2" charset="0"/>
              </a:rPr>
              <a:t> interviews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en-US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60" y="1123950"/>
            <a:ext cx="3326092" cy="5140325"/>
          </a:xfrm>
        </p:spPr>
      </p:pic>
    </p:spTree>
    <p:extLst>
      <p:ext uri="{BB962C8B-B14F-4D97-AF65-F5344CB8AC3E}">
        <p14:creationId xmlns:p14="http://schemas.microsoft.com/office/powerpoint/2010/main" val="10881514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Inderkredsen: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424" cy="5139531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Praktisk</a:t>
            </a:r>
            <a:r>
              <a:rPr lang="en-US" sz="3200" dirty="0">
                <a:latin typeface="CBS NEW" panose="02000506080000020004" pitchFamily="2" charset="0"/>
              </a:rPr>
              <a:t>: </a:t>
            </a:r>
            <a:r>
              <a:rPr lang="en-US" sz="3200" dirty="0" err="1">
                <a:latin typeface="CBS NEW" panose="02000506080000020004" pitchFamily="2" charset="0"/>
              </a:rPr>
              <a:t>Mindst</a:t>
            </a:r>
            <a:r>
              <a:rPr lang="en-US" sz="3200" dirty="0">
                <a:latin typeface="CBS NEW" panose="02000506080000020004" pitchFamily="2" charset="0"/>
              </a:rPr>
              <a:t> to </a:t>
            </a:r>
            <a:r>
              <a:rPr lang="en-US" sz="3200" dirty="0" err="1">
                <a:latin typeface="CBS NEW" panose="02000506080000020004" pitchFamily="2" charset="0"/>
              </a:rPr>
              <a:t>bestyrelsesposter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landets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største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virksomheder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Men mere </a:t>
            </a:r>
            <a:r>
              <a:rPr lang="en-US" sz="3200" dirty="0" err="1">
                <a:latin typeface="CBS NEW" panose="02000506080000020004" pitchFamily="2" charset="0"/>
              </a:rPr>
              <a:t>teoretisk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til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det</a:t>
            </a:r>
            <a:r>
              <a:rPr lang="en-US" sz="3200" dirty="0">
                <a:latin typeface="CBS NEW" panose="02000506080000020004" pitchFamily="2" charset="0"/>
              </a:rPr>
              <a:t>: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en-US" sz="3200" dirty="0">
              <a:latin typeface="CBS NEW" panose="02000506080000020004" pitchFamily="2" charset="0"/>
            </a:endParaRPr>
          </a:p>
          <a:p>
            <a:r>
              <a:rPr lang="en-US" sz="3200" dirty="0">
                <a:latin typeface="CBS NEW" panose="02000506080000020004" pitchFamily="2" charset="0"/>
              </a:rPr>
              <a:t>	“defined by their corporate positions, the members of the 	inner circle constitute a distinct, semi-autonomous 	network, one that transcends company, regional, sectoral 	and other politically divisive fault lines within the 	corporate community” </a:t>
            </a:r>
          </a:p>
          <a:p>
            <a:pPr algn="r"/>
            <a:r>
              <a:rPr lang="en-US" sz="3200" dirty="0" err="1">
                <a:latin typeface="CBS NEW" panose="02000506080000020004" pitchFamily="2" charset="0"/>
              </a:rPr>
              <a:t>Useem</a:t>
            </a:r>
            <a:r>
              <a:rPr lang="en-US" sz="3200" dirty="0">
                <a:latin typeface="CBS NEW" panose="02000506080000020004" pitchFamily="2" charset="0"/>
              </a:rPr>
              <a:t> (1984: 3)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867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time: Forbindelser mellem virksomheder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Hvad er </a:t>
            </a:r>
            <a:r>
              <a:rPr lang="da-DK" sz="3200" dirty="0" err="1">
                <a:latin typeface="CBS NEW" panose="02000506080000020004" pitchFamily="2" charset="0"/>
              </a:rPr>
              <a:t>corporate</a:t>
            </a:r>
            <a:r>
              <a:rPr lang="da-DK" sz="3200" dirty="0">
                <a:latin typeface="CBS NEW" panose="02000506080000020004" pitchFamily="2" charset="0"/>
              </a:rPr>
              <a:t> interlocks og hvad gør de (</a:t>
            </a:r>
            <a:r>
              <a:rPr lang="da-DK" sz="3200" dirty="0" err="1">
                <a:latin typeface="CBS NEW" panose="02000506080000020004" pitchFamily="2" charset="0"/>
              </a:rPr>
              <a:t>Mizruchi</a:t>
            </a:r>
            <a:r>
              <a:rPr lang="da-DK" sz="3200" dirty="0">
                <a:latin typeface="CBS NEW" panose="02000506080000020004" pitchFamily="2" charset="0"/>
              </a:rPr>
              <a:t> 1996)?</a:t>
            </a:r>
          </a:p>
          <a:p>
            <a:r>
              <a:rPr lang="da-DK" sz="3200" dirty="0">
                <a:latin typeface="CBS NEW" panose="02000506080000020004" pitchFamily="2" charset="0"/>
              </a:rPr>
              <a:t>2. time: Inderkredsen og dens fragmentering</a:t>
            </a:r>
          </a:p>
          <a:p>
            <a:pPr marL="457200" indent="-4572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Erhvervslivets inderkreds (</a:t>
            </a:r>
            <a:r>
              <a:rPr lang="da-DK" sz="3200" dirty="0" err="1">
                <a:latin typeface="CBS NEW" panose="02000506080000020004" pitchFamily="2" charset="0"/>
              </a:rPr>
              <a:t>Useem</a:t>
            </a:r>
            <a:r>
              <a:rPr lang="da-DK" sz="3200" dirty="0">
                <a:latin typeface="CBS NEW" panose="02000506080000020004" pitchFamily="2" charset="0"/>
              </a:rPr>
              <a:t> 1984)</a:t>
            </a:r>
          </a:p>
          <a:p>
            <a:pPr marL="457200" indent="-4572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Hvad sker der, når inderkredsen fragmenterer?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296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Inderkredsen: Definition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424" cy="5139531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En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gruppe</a:t>
            </a:r>
            <a:r>
              <a:rPr lang="en-US" sz="3200" dirty="0">
                <a:latin typeface="CBS NEW" panose="02000506080000020004" pitchFamily="2" charset="0"/>
              </a:rPr>
              <a:t> med </a:t>
            </a:r>
            <a:r>
              <a:rPr lang="en-US" sz="3200" dirty="0" err="1">
                <a:latin typeface="CBS NEW" panose="02000506080000020004" pitchFamily="2" charset="0"/>
              </a:rPr>
              <a:t>sammenhængskraft</a:t>
            </a:r>
            <a:r>
              <a:rPr lang="en-US" sz="3200" dirty="0">
                <a:latin typeface="CBS NEW" panose="02000506080000020004" pitchFamily="2" charset="0"/>
              </a:rPr>
              <a:t>: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en-US" sz="3200" dirty="0">
              <a:latin typeface="CBS NEW" panose="02000506080000020004" pitchFamily="2" charset="0"/>
            </a:endParaRPr>
          </a:p>
          <a:p>
            <a:r>
              <a:rPr lang="en-US" sz="3200" dirty="0">
                <a:latin typeface="CBS NEW" panose="02000506080000020004" pitchFamily="2" charset="0"/>
              </a:rPr>
              <a:t>	“Social cohesion implies that the inner circle is truly a 	circle: acquaintanceship networks are dense, mutual trust 	and obligation is widespread, and a common sense of 	identity and culture prevail”</a:t>
            </a:r>
          </a:p>
          <a:p>
            <a:endParaRPr lang="en-US" sz="3200" dirty="0">
              <a:latin typeface="CBS NEW" panose="02000506080000020004" pitchFamily="2" charset="0"/>
            </a:endParaRPr>
          </a:p>
          <a:p>
            <a:pPr algn="r"/>
            <a:r>
              <a:rPr lang="en-US" sz="3200" dirty="0" err="1">
                <a:latin typeface="CBS NEW" panose="02000506080000020004" pitchFamily="2" charset="0"/>
              </a:rPr>
              <a:t>Useem</a:t>
            </a:r>
            <a:r>
              <a:rPr lang="en-US" sz="3200" dirty="0">
                <a:latin typeface="CBS NEW" panose="02000506080000020004" pitchFamily="2" charset="0"/>
              </a:rPr>
              <a:t> (1984: 63)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7692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Hvad betyder inderkredsen?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4608759" cy="5139531"/>
          </a:xfrm>
        </p:spPr>
        <p:txBody>
          <a:bodyPr>
            <a:normAutofit/>
          </a:bodyPr>
          <a:lstStyle/>
          <a:p>
            <a:r>
              <a:rPr lang="da-DK" sz="3200" dirty="0">
                <a:latin typeface="CBS NEW" panose="02000506080000020004" pitchFamily="2" charset="0"/>
              </a:rPr>
              <a:t>Udover at man bliver en del af den samme kultur peger </a:t>
            </a:r>
            <a:r>
              <a:rPr lang="da-DK" sz="3200" dirty="0" err="1">
                <a:latin typeface="CBS NEW" panose="02000506080000020004" pitchFamily="2" charset="0"/>
              </a:rPr>
              <a:t>Useem</a:t>
            </a:r>
            <a:r>
              <a:rPr lang="da-DK" sz="3200" dirty="0">
                <a:latin typeface="CBS NEW" panose="02000506080000020004" pitchFamily="2" charset="0"/>
              </a:rPr>
              <a:t> på to centrale egenskaber ved inderkredsen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Business Scan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 err="1">
                <a:latin typeface="CBS NEW" panose="02000506080000020004" pitchFamily="2" charset="0"/>
              </a:rPr>
              <a:t>Classwide</a:t>
            </a:r>
            <a:r>
              <a:rPr lang="da-DK" sz="3200" dirty="0">
                <a:latin typeface="CBS NEW" panose="02000506080000020004" pitchFamily="2" charset="0"/>
              </a:rPr>
              <a:t> </a:t>
            </a:r>
            <a:r>
              <a:rPr lang="da-DK" sz="3200" dirty="0" err="1">
                <a:latin typeface="CBS NEW" panose="02000506080000020004" pitchFamily="2" charset="0"/>
              </a:rPr>
              <a:t>rationality</a:t>
            </a:r>
            <a:endParaRPr lang="en-US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256689"/>
            <a:ext cx="3960813" cy="4874846"/>
          </a:xfrm>
        </p:spPr>
      </p:pic>
    </p:spTree>
    <p:extLst>
      <p:ext uri="{BB962C8B-B14F-4D97-AF65-F5344CB8AC3E}">
        <p14:creationId xmlns:p14="http://schemas.microsoft.com/office/powerpoint/2010/main" val="31029921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Business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036063" cy="302433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En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måde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ledere</a:t>
            </a:r>
            <a:r>
              <a:rPr lang="en-US" sz="3200" dirty="0">
                <a:latin typeface="CBS NEW" panose="02000506080000020004" pitchFamily="2" charset="0"/>
              </a:rPr>
              <a:t> holder sig </a:t>
            </a:r>
            <a:r>
              <a:rPr lang="en-US" sz="3200" dirty="0" err="1">
                <a:latin typeface="CBS NEW" panose="02000506080000020004" pitchFamily="2" charset="0"/>
              </a:rPr>
              <a:t>informeret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endParaRPr lang="en-US" sz="3200" dirty="0">
              <a:latin typeface="CBS NEW" panose="02000506080000020004" pitchFamily="2" charset="0"/>
            </a:endParaRPr>
          </a:p>
          <a:p>
            <a:pPr marL="457200" indent="-4572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Sker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gennem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uformel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snak</a:t>
            </a:r>
            <a:r>
              <a:rPr lang="en-US" sz="3200" dirty="0">
                <a:latin typeface="CBS NEW" panose="02000506080000020004" pitchFamily="2" charset="0"/>
              </a:rPr>
              <a:t> (</a:t>
            </a:r>
            <a:r>
              <a:rPr lang="en-US" sz="3200" dirty="0" err="1">
                <a:latin typeface="CBS NEW" panose="02000506080000020004" pitchFamily="2" charset="0"/>
              </a:rPr>
              <a:t>gerne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før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eller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efter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møder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eller</a:t>
            </a:r>
            <a:r>
              <a:rPr lang="en-US" sz="3200" dirty="0">
                <a:latin typeface="CBS NEW" panose="02000506080000020004" pitchFamily="2" charset="0"/>
              </a:rPr>
              <a:t> under </a:t>
            </a:r>
            <a:r>
              <a:rPr lang="en-US" sz="3200" dirty="0" err="1">
                <a:latin typeface="CBS NEW" panose="02000506080000020004" pitchFamily="2" charset="0"/>
              </a:rPr>
              <a:t>middagen</a:t>
            </a:r>
            <a:r>
              <a:rPr lang="en-US" sz="3200" dirty="0">
                <a:latin typeface="CBS NEW" panose="02000506080000020004" pitchFamily="2" charset="0"/>
              </a:rPr>
              <a:t>)</a:t>
            </a:r>
          </a:p>
          <a:p>
            <a:pPr marL="457200" indent="-4572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En</a:t>
            </a:r>
            <a:r>
              <a:rPr lang="en-US" sz="3200" dirty="0">
                <a:latin typeface="CBS NEW" panose="02000506080000020004" pitchFamily="2" charset="0"/>
              </a:rPr>
              <a:t> form for </a:t>
            </a:r>
            <a:r>
              <a:rPr lang="en-US" sz="3200" dirty="0" err="1">
                <a:latin typeface="CBS NEW" panose="02000506080000020004" pitchFamily="2" charset="0"/>
              </a:rPr>
              <a:t>gaveøkonomi</a:t>
            </a:r>
            <a:r>
              <a:rPr lang="en-US" sz="3200" dirty="0">
                <a:latin typeface="CBS NEW" panose="02000506080000020004" pitchFamily="2" charset="0"/>
              </a:rPr>
              <a:t>, </a:t>
            </a:r>
            <a:r>
              <a:rPr lang="en-US" sz="3200" dirty="0" err="1">
                <a:latin typeface="CBS NEW" panose="02000506080000020004" pitchFamily="2" charset="0"/>
              </a:rPr>
              <a:t>hvor</a:t>
            </a:r>
            <a:r>
              <a:rPr lang="en-US" sz="3200" dirty="0">
                <a:latin typeface="CBS NEW" panose="02000506080000020004" pitchFamily="2" charset="0"/>
              </a:rPr>
              <a:t> man </a:t>
            </a:r>
            <a:r>
              <a:rPr lang="en-US" sz="3200" dirty="0" err="1">
                <a:latin typeface="CBS NEW" panose="02000506080000020004" pitchFamily="2" charset="0"/>
              </a:rPr>
              <a:t>udveksler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rygter</a:t>
            </a:r>
            <a:r>
              <a:rPr lang="en-US" sz="3200" dirty="0">
                <a:latin typeface="CBS NEW" panose="02000506080000020004" pitchFamily="2" charset="0"/>
              </a:rPr>
              <a:t> og </a:t>
            </a:r>
            <a:r>
              <a:rPr lang="en-US" sz="3200" dirty="0" err="1">
                <a:latin typeface="CBS NEW" panose="02000506080000020004" pitchFamily="2" charset="0"/>
              </a:rPr>
              <a:t>følsom</a:t>
            </a:r>
            <a:r>
              <a:rPr lang="en-US" sz="3200" dirty="0">
                <a:latin typeface="CBS NEW" panose="02000506080000020004" pitchFamily="2" charset="0"/>
              </a:rPr>
              <a:t> information</a:t>
            </a:r>
          </a:p>
          <a:p>
            <a:pPr marL="457200" indent="-4572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En</a:t>
            </a:r>
            <a:r>
              <a:rPr lang="en-US" sz="3200" dirty="0">
                <a:latin typeface="CBS NEW" panose="02000506080000020004" pitchFamily="2" charset="0"/>
              </a:rPr>
              <a:t> made </a:t>
            </a:r>
            <a:r>
              <a:rPr lang="en-US" sz="3200" dirty="0" err="1">
                <a:latin typeface="CBS NEW" panose="02000506080000020004" pitchFamily="2" charset="0"/>
              </a:rPr>
              <a:t>hvorpå</a:t>
            </a:r>
            <a:r>
              <a:rPr lang="en-US" sz="3200" dirty="0">
                <a:latin typeface="CBS NEW" panose="02000506080000020004" pitchFamily="2" charset="0"/>
              </a:rPr>
              <a:t> man </a:t>
            </a:r>
            <a:r>
              <a:rPr lang="en-US" sz="3200" dirty="0" err="1">
                <a:latin typeface="CBS NEW" panose="02000506080000020004" pitchFamily="2" charset="0"/>
              </a:rPr>
              <a:t>kan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gøre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opmærksom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r>
              <a:rPr lang="en-US" sz="3200" dirty="0">
                <a:latin typeface="CBS NEW" panose="02000506080000020004" pitchFamily="2" charset="0"/>
              </a:rPr>
              <a:t> sig </a:t>
            </a:r>
            <a:r>
              <a:rPr lang="en-US" sz="3200" dirty="0" err="1">
                <a:latin typeface="CBS NEW" panose="02000506080000020004" pitchFamily="2" charset="0"/>
              </a:rPr>
              <a:t>selv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eller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få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andre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til</a:t>
            </a:r>
            <a:r>
              <a:rPr lang="en-US" sz="3200" dirty="0">
                <a:latin typeface="CBS NEW" panose="02000506080000020004" pitchFamily="2" charset="0"/>
              </a:rPr>
              <a:t> at </a:t>
            </a:r>
            <a:r>
              <a:rPr lang="en-US" sz="3200" dirty="0" err="1">
                <a:latin typeface="CBS NEW" panose="02000506080000020004" pitchFamily="2" charset="0"/>
              </a:rPr>
              <a:t>validere</a:t>
            </a:r>
            <a:r>
              <a:rPr lang="en-US" sz="3200" dirty="0">
                <a:latin typeface="CBS NEW" panose="02000506080000020004" pitchFamily="2" charset="0"/>
              </a:rPr>
              <a:t> information om </a:t>
            </a:r>
            <a:r>
              <a:rPr lang="en-US" sz="3200" dirty="0" err="1">
                <a:latin typeface="CBS NEW" panose="02000506080000020004" pitchFamily="2" charset="0"/>
              </a:rPr>
              <a:t>fx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kandidater</a:t>
            </a:r>
            <a:endParaRPr lang="en-US" sz="3200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en-US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861048"/>
            <a:ext cx="3710440" cy="2968352"/>
          </a:xfrm>
        </p:spPr>
      </p:pic>
    </p:spTree>
    <p:extLst>
      <p:ext uri="{BB962C8B-B14F-4D97-AF65-F5344CB8AC3E}">
        <p14:creationId xmlns:p14="http://schemas.microsoft.com/office/powerpoint/2010/main" val="195594745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 err="1">
                <a:latin typeface="CBS NEW" panose="02000506080000020004" pitchFamily="2" charset="0"/>
              </a:rPr>
              <a:t>Classwide</a:t>
            </a:r>
            <a:r>
              <a:rPr lang="da-DK" sz="4800" dirty="0">
                <a:latin typeface="CBS NEW" panose="02000506080000020004" pitchFamily="2" charset="0"/>
              </a:rPr>
              <a:t> </a:t>
            </a:r>
            <a:r>
              <a:rPr lang="da-DK" sz="4800" dirty="0" err="1">
                <a:latin typeface="CBS NEW" panose="02000506080000020004" pitchFamily="2" charset="0"/>
              </a:rPr>
              <a:t>rationality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313338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Forbindelserne i inderkredsen “</a:t>
            </a:r>
            <a:r>
              <a:rPr lang="da-DK" sz="3200" dirty="0" err="1">
                <a:latin typeface="CBS NEW" panose="02000506080000020004" pitchFamily="2" charset="0"/>
              </a:rPr>
              <a:t>discourage</a:t>
            </a:r>
            <a:r>
              <a:rPr lang="da-DK" sz="3200" dirty="0">
                <a:latin typeface="CBS NEW" panose="02000506080000020004" pitchFamily="2" charset="0"/>
              </a:rPr>
              <a:t> the </a:t>
            </a:r>
            <a:r>
              <a:rPr lang="da-DK" sz="3200" dirty="0" err="1">
                <a:latin typeface="CBS NEW" panose="02000506080000020004" pitchFamily="2" charset="0"/>
              </a:rPr>
              <a:t>specific</a:t>
            </a:r>
            <a:r>
              <a:rPr lang="da-DK" sz="3200" dirty="0">
                <a:latin typeface="CBS NEW" panose="02000506080000020004" pitchFamily="2" charset="0"/>
              </a:rPr>
              <a:t> and </a:t>
            </a:r>
            <a:r>
              <a:rPr lang="da-DK" sz="3200" dirty="0" err="1">
                <a:latin typeface="CBS NEW" panose="02000506080000020004" pitchFamily="2" charset="0"/>
              </a:rPr>
              <a:t>encourage</a:t>
            </a:r>
            <a:r>
              <a:rPr lang="da-DK" sz="3200" dirty="0">
                <a:latin typeface="CBS NEW" panose="02000506080000020004" pitchFamily="2" charset="0"/>
              </a:rPr>
              <a:t> the general' (</a:t>
            </a:r>
            <a:r>
              <a:rPr lang="da-DK" sz="3200" dirty="0" err="1">
                <a:latin typeface="CBS NEW" panose="02000506080000020004" pitchFamily="2" charset="0"/>
              </a:rPr>
              <a:t>Useem</a:t>
            </a:r>
            <a:r>
              <a:rPr lang="da-DK" sz="3200" dirty="0">
                <a:latin typeface="CBS NEW" panose="02000506080000020004" pitchFamily="2" charset="0"/>
              </a:rPr>
              <a:t> 1984: 55)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Der vil blive sanktioneret, hvis man snævert forfølger sin egeninteresse (eller virksomhedens)</a:t>
            </a:r>
          </a:p>
          <a:p>
            <a:pPr marL="525181" lvl="1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“</a:t>
            </a:r>
            <a:r>
              <a:rPr lang="da-DK" sz="3200" dirty="0" err="1">
                <a:latin typeface="CBS NEW" panose="02000506080000020004" pitchFamily="2" charset="0"/>
              </a:rPr>
              <a:t>Enlightened</a:t>
            </a:r>
            <a:r>
              <a:rPr lang="da-DK" sz="3200" dirty="0">
                <a:latin typeface="CBS NEW" panose="02000506080000020004" pitchFamily="2" charset="0"/>
              </a:rPr>
              <a:t> </a:t>
            </a:r>
            <a:r>
              <a:rPr lang="da-DK" sz="3200" dirty="0" err="1">
                <a:latin typeface="CBS NEW" panose="02000506080000020004" pitchFamily="2" charset="0"/>
              </a:rPr>
              <a:t>self-interest</a:t>
            </a:r>
            <a:r>
              <a:rPr lang="da-DK" sz="3200" dirty="0">
                <a:latin typeface="CBS NEW" panose="02000506080000020004" pitchFamily="2" charset="0"/>
              </a:rPr>
              <a:t>”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Man på tale på hele kapitalistklassen eller erhvervslivets vegne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Man må have forståelse for de øvrige politiske aktørers agenda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Inderkredsen er ofte ‘venstrefløjen’ af erhvervslivet og den politisk pragmatiske del af de økonomiske eliter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4258133"/>
            <a:ext cx="3528392" cy="2599867"/>
          </a:xfrm>
        </p:spPr>
      </p:pic>
    </p:spTree>
    <p:extLst>
      <p:ext uri="{BB962C8B-B14F-4D97-AF65-F5344CB8AC3E}">
        <p14:creationId xmlns:p14="http://schemas.microsoft.com/office/powerpoint/2010/main" val="94022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 i Danmark?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313338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endParaRPr lang="en-US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8111602" cy="45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00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 i Danmark?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8" r="1590"/>
          <a:stretch/>
        </p:blipFill>
        <p:spPr>
          <a:xfrm>
            <a:off x="395288" y="1196752"/>
            <a:ext cx="6408959" cy="57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870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 i Danmark?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7029769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3331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70" y="965920"/>
            <a:ext cx="6078418" cy="577544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Inderkreds i Danmark?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4008" y="5589240"/>
            <a:ext cx="4464496" cy="15388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a-DK" sz="2000" dirty="0">
                <a:solidFill>
                  <a:schemeClr val="tx2"/>
                </a:solidFill>
                <a:latin typeface="CBS NEW" panose="02000506080000020004" pitchFamily="2" charset="0"/>
              </a:rPr>
              <a:t>Kilde: </a:t>
            </a:r>
            <a:r>
              <a:rPr lang="en-US" sz="2000" dirty="0">
                <a:solidFill>
                  <a:schemeClr val="tx2"/>
                </a:solidFill>
                <a:latin typeface="CBS NEW" panose="02000506080000020004" pitchFamily="2" charset="0"/>
              </a:rPr>
              <a:t>Larsen, Anton Grau, and Christoph Houman Ellersgaard. “The Inner Circle Revisited: The Case of an Egalitarian Society.” </a:t>
            </a:r>
            <a:r>
              <a:rPr lang="en-US" sz="2000" i="1" dirty="0">
                <a:solidFill>
                  <a:schemeClr val="tx2"/>
                </a:solidFill>
                <a:latin typeface="CBS NEW" panose="02000506080000020004" pitchFamily="2" charset="0"/>
              </a:rPr>
              <a:t>Socio-Economic Review</a:t>
            </a:r>
            <a:r>
              <a:rPr lang="en-US" sz="2000" dirty="0">
                <a:solidFill>
                  <a:schemeClr val="tx2"/>
                </a:solidFill>
                <a:latin typeface="CBS NEW" panose="02000506080000020004" pitchFamily="2" charset="0"/>
              </a:rPr>
              <a:t> 16, no. 2 (2018): 251–75</a:t>
            </a:r>
            <a:endParaRPr lang="da-DK" sz="2000" dirty="0">
              <a:solidFill>
                <a:schemeClr val="tx2"/>
              </a:solidFill>
              <a:latin typeface="CBS NEW" panose="02000506080000020004" pitchFamily="2" charset="0"/>
            </a:endParaRPr>
          </a:p>
          <a:p>
            <a:endParaRPr lang="da-DK" sz="2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556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Øvelse: Inderkreds i Danmark?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Hvilke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virksomheder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tror</a:t>
            </a:r>
            <a:r>
              <a:rPr lang="en-US" sz="3200" dirty="0">
                <a:latin typeface="CBS NEW" panose="02000506080000020004" pitchFamily="2" charset="0"/>
              </a:rPr>
              <a:t> I </a:t>
            </a:r>
            <a:r>
              <a:rPr lang="en-US" sz="3200" dirty="0" err="1">
                <a:latin typeface="CBS NEW" panose="02000506080000020004" pitchFamily="2" charset="0"/>
              </a:rPr>
              <a:t>har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været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centrale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den </a:t>
            </a:r>
            <a:r>
              <a:rPr lang="en-US" sz="3200" dirty="0" err="1">
                <a:latin typeface="CBS NEW" panose="02000506080000020004" pitchFamily="2" charset="0"/>
              </a:rPr>
              <a:t>danske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inderkreds</a:t>
            </a:r>
            <a:r>
              <a:rPr lang="en-US" sz="3200" dirty="0">
                <a:latin typeface="CBS NEW" panose="02000506080000020004" pitchFamily="2" charset="0"/>
              </a:rPr>
              <a:t>?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Skriv</a:t>
            </a:r>
            <a:r>
              <a:rPr lang="en-US" sz="3200" dirty="0">
                <a:latin typeface="CBS NEW" panose="02000506080000020004" pitchFamily="2" charset="0"/>
              </a:rPr>
              <a:t> bud her: </a:t>
            </a:r>
            <a:r>
              <a:rPr lang="en-US" sz="3200" dirty="0">
                <a:latin typeface="CBS NEW" panose="02000506080000020004" pitchFamily="2" charset="0"/>
                <a:hlinkClick r:id="rId3"/>
              </a:rPr>
              <a:t>https://docs.google.com/presentation/d/18h4M3FtsFC9fFEP8Lnq35GFwXgvkhRxuG_UVcSQVouM/edit?usp=sharing</a:t>
            </a:r>
            <a:endParaRPr lang="en-US" sz="3200" dirty="0">
              <a:latin typeface="CBS NEW" panose="02000506080000020004" pitchFamily="2" charset="0"/>
            </a:endParaRPr>
          </a:p>
          <a:p>
            <a:r>
              <a:rPr lang="en-US" sz="3200" dirty="0">
                <a:latin typeface="CBS NEW" panose="0200050608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690794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Inderkredsens fragmentering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Useem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argumenterer</a:t>
            </a:r>
            <a:r>
              <a:rPr lang="en-US" sz="3200" dirty="0">
                <a:latin typeface="CBS NEW" panose="02000506080000020004" pitchFamily="2" charset="0"/>
              </a:rPr>
              <a:t> for, at </a:t>
            </a:r>
            <a:r>
              <a:rPr lang="en-US" sz="3200" dirty="0" err="1">
                <a:latin typeface="CBS NEW" panose="02000506080000020004" pitchFamily="2" charset="0"/>
              </a:rPr>
              <a:t>inderkredsen</a:t>
            </a:r>
            <a:r>
              <a:rPr lang="en-US" sz="3200" dirty="0">
                <a:latin typeface="CBS NEW" panose="02000506080000020004" pitchFamily="2" charset="0"/>
              </a:rPr>
              <a:t> I </a:t>
            </a:r>
            <a:r>
              <a:rPr lang="en-US" sz="3200" dirty="0" err="1">
                <a:latin typeface="CBS NEW" panose="02000506080000020004" pitchFamily="2" charset="0"/>
              </a:rPr>
              <a:t>særdeleshed</a:t>
            </a:r>
            <a:r>
              <a:rPr lang="en-US" sz="3200" dirty="0">
                <a:latin typeface="CBS NEW" panose="02000506080000020004" pitchFamily="2" charset="0"/>
              </a:rPr>
              <a:t> for </a:t>
            </a:r>
            <a:r>
              <a:rPr lang="en-US" sz="3200" dirty="0" err="1">
                <a:latin typeface="CBS NEW" panose="02000506080000020004" pitchFamily="2" charset="0"/>
              </a:rPr>
              <a:t>betydning</a:t>
            </a:r>
            <a:r>
              <a:rPr lang="en-US" sz="3200" dirty="0">
                <a:latin typeface="CBS NEW" panose="02000506080000020004" pitchFamily="2" charset="0"/>
              </a:rPr>
              <a:t>, </a:t>
            </a:r>
            <a:r>
              <a:rPr lang="en-US" sz="3200" dirty="0" err="1">
                <a:latin typeface="CBS NEW" panose="02000506080000020004" pitchFamily="2" charset="0"/>
              </a:rPr>
              <a:t>når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erhvervslivet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møder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politisk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b="1" dirty="0" err="1">
                <a:latin typeface="CBS NEW" panose="02000506080000020004" pitchFamily="2" charset="0"/>
              </a:rPr>
              <a:t>modstand</a:t>
            </a:r>
            <a:endParaRPr lang="en-US" sz="3200" b="1" dirty="0">
              <a:latin typeface="CBS NEW" panose="02000506080000020004" pitchFamily="2" charset="0"/>
            </a:endParaRP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Fx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fra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bølge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af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regulering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1970’ernes USA </a:t>
            </a:r>
            <a:r>
              <a:rPr lang="en-US" sz="3200" dirty="0" err="1">
                <a:latin typeface="CBS NEW" panose="02000506080000020004" pitchFamily="2" charset="0"/>
              </a:rPr>
              <a:t>eller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fra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fagforeninger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UK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Derfor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kan</a:t>
            </a:r>
            <a:r>
              <a:rPr lang="en-US" sz="3200" dirty="0">
                <a:latin typeface="CBS NEW" panose="02000506080000020004" pitchFamily="2" charset="0"/>
              </a:rPr>
              <a:t> vi </a:t>
            </a:r>
            <a:r>
              <a:rPr lang="en-US" sz="3200" dirty="0" err="1">
                <a:latin typeface="CBS NEW" panose="02000506080000020004" pitchFamily="2" charset="0"/>
              </a:rPr>
              <a:t>måske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også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forklare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forskelle</a:t>
            </a:r>
            <a:r>
              <a:rPr lang="en-US" sz="3200" dirty="0">
                <a:latin typeface="CBS NEW" panose="02000506080000020004" pitchFamily="2" charset="0"/>
              </a:rPr>
              <a:t> I, </a:t>
            </a:r>
            <a:r>
              <a:rPr lang="en-US" sz="3200" dirty="0" err="1">
                <a:latin typeface="CBS NEW" panose="02000506080000020004" pitchFamily="2" charset="0"/>
              </a:rPr>
              <a:t>hvordan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erhervsnetværk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forbundet</a:t>
            </a:r>
            <a:r>
              <a:rPr lang="en-US" sz="3200" dirty="0">
                <a:latin typeface="CBS NEW" panose="02000506080000020004" pitchFamily="2" charset="0"/>
              </a:rPr>
              <a:t> med </a:t>
            </a:r>
            <a:r>
              <a:rPr lang="en-US" sz="3200" dirty="0" err="1">
                <a:latin typeface="CBS NEW" panose="02000506080000020004" pitchFamily="2" charset="0"/>
              </a:rPr>
              <a:t>andre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forhold</a:t>
            </a:r>
            <a:r>
              <a:rPr lang="en-US" sz="3200" dirty="0">
                <a:latin typeface="CBS NEW" panose="02000506080000020004" pitchFamily="2" charset="0"/>
              </a:rPr>
              <a:t> I den </a:t>
            </a:r>
            <a:r>
              <a:rPr lang="en-US" sz="3200" dirty="0" err="1">
                <a:latin typeface="CBS NEW" panose="02000506080000020004" pitchFamily="2" charset="0"/>
              </a:rPr>
              <a:t>politiske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økonomi</a:t>
            </a:r>
            <a:r>
              <a:rPr lang="en-US" sz="3200" dirty="0">
                <a:latin typeface="CBS NEW" panose="02000506080000020004" pitchFamily="2" charset="0"/>
              </a:rPr>
              <a:t>, </a:t>
            </a:r>
            <a:r>
              <a:rPr lang="en-US" sz="3200" dirty="0" err="1">
                <a:latin typeface="CBS NEW" panose="02000506080000020004" pitchFamily="2" charset="0"/>
              </a:rPr>
              <a:t>fx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fagforeningers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styrke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eller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måden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markeder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organiseres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på</a:t>
            </a:r>
            <a:endParaRPr lang="en-US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5342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en-US" dirty="0" err="1">
                <a:latin typeface="CBS NEW" panose="02000506080000020004" pitchFamily="2" charset="0"/>
              </a:rPr>
              <a:t>Virksomhedsstrategi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i</a:t>
            </a:r>
            <a:r>
              <a:rPr lang="en-US" dirty="0">
                <a:latin typeface="CBS NEW" panose="02000506080000020004" pitchFamily="2" charset="0"/>
              </a:rPr>
              <a:t> et </a:t>
            </a:r>
            <a:r>
              <a:rPr lang="en-US" dirty="0" err="1">
                <a:latin typeface="CBS NEW" panose="02000506080000020004" pitchFamily="2" charset="0"/>
              </a:rPr>
              <a:t>netværksperspektiv</a:t>
            </a:r>
            <a:r>
              <a:rPr lang="en-US" dirty="0">
                <a:latin typeface="CBS NEW" panose="02000506080000020004" pitchFamily="2" charset="0"/>
              </a:rPr>
              <a:t>, </a:t>
            </a:r>
            <a:r>
              <a:rPr lang="en-US" dirty="0" err="1">
                <a:latin typeface="CBS NEW" panose="02000506080000020004" pitchFamily="2" charset="0"/>
              </a:rPr>
              <a:t>Forelæsning</a:t>
            </a:r>
            <a:r>
              <a:rPr lang="en-US" dirty="0">
                <a:latin typeface="CBS NEW" panose="02000506080000020004" pitchFamily="2" charset="0"/>
              </a:rPr>
              <a:t> #4, 12. </a:t>
            </a:r>
            <a:r>
              <a:rPr lang="en-US" dirty="0" err="1">
                <a:latin typeface="CBS NEW" panose="02000506080000020004" pitchFamily="2" charset="0"/>
              </a:rPr>
              <a:t>februar</a:t>
            </a:r>
            <a:r>
              <a:rPr lang="en-US" dirty="0">
                <a:latin typeface="CBS NEW" panose="02000506080000020004" pitchFamily="2" charset="0"/>
              </a:rPr>
              <a:t>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en-US" sz="4400" dirty="0">
                <a:latin typeface="CBS NEW" panose="02000506080000020004" pitchFamily="2" charset="0"/>
              </a:rPr>
              <a:t>1. time: </a:t>
            </a:r>
            <a:r>
              <a:rPr lang="da-DK" sz="4400" dirty="0">
                <a:latin typeface="CBS NEW" panose="02000506080000020004" pitchFamily="2" charset="0"/>
              </a:rPr>
              <a:t>Forbindelser mellem virksomheder</a:t>
            </a:r>
            <a:endParaRPr lang="en-US" sz="4400" dirty="0">
              <a:latin typeface="CBS NEW" panose="0200050608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118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Inderkredsens fragmentering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3384377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Mizruchi</a:t>
            </a:r>
          </a:p>
          <a:p>
            <a:pPr marL="700344" lvl="2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Mangel på politisk modstand gør, at erhvervseliten tager tingene for let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Netværkene forvitrer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Mindre fokus på fælles interesse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Ideologisk skift mod neoliberalisme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Skift i fokus i virksomheder på </a:t>
            </a:r>
            <a:r>
              <a:rPr lang="da-DK" sz="3000" dirty="0" err="1">
                <a:latin typeface="CBS NEW" panose="02000506080000020004" pitchFamily="2" charset="0"/>
              </a:rPr>
              <a:t>shareholder</a:t>
            </a:r>
            <a:r>
              <a:rPr lang="da-DK" sz="3000" dirty="0">
                <a:latin typeface="CBS NEW" panose="02000506080000020004" pitchFamily="2" charset="0"/>
              </a:rPr>
              <a:t> </a:t>
            </a:r>
            <a:r>
              <a:rPr lang="da-DK" sz="3000" dirty="0" err="1">
                <a:latin typeface="CBS NEW" panose="02000506080000020004" pitchFamily="2" charset="0"/>
              </a:rPr>
              <a:t>value</a:t>
            </a:r>
            <a:r>
              <a:rPr lang="da-DK" sz="3000" dirty="0">
                <a:latin typeface="CBS NEW" panose="02000506080000020004" pitchFamily="2" charset="0"/>
              </a:rPr>
              <a:t> (altså ren egeninteresse)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Mangel på fælles politisk fodslag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429507"/>
            <a:ext cx="3672408" cy="2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5481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Fragmenterings konsekvenser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Cobb &amp; Benton:</a:t>
            </a:r>
          </a:p>
          <a:p>
            <a:pPr marL="700344" lvl="2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Brede netværk fungerer som kollektiv ressource for direktører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Bliver i stand til at sige fra overfor investorers krav om kortsigtet fokus på bundlinjen</a:t>
            </a:r>
          </a:p>
          <a:p>
            <a:pPr marL="700344" lvl="2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Erhvervsledere, der er indlejret i stærke netværk bliver i stand til at sige fra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Også overfor fx problematiske regnskabsteknikker (se Benton 2019)</a:t>
            </a:r>
          </a:p>
          <a:p>
            <a:pPr marL="882625" lvl="3" indent="-342900">
              <a:buFont typeface="CBS NEW" panose="02000506080000020004" pitchFamily="2" charset="0"/>
              <a:buChar char="—"/>
            </a:pPr>
            <a:endParaRPr lang="da-DK" sz="2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7053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9E3F-D601-B3A6-C4E1-E817F07C9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0F092C-0EDE-502D-BE9E-5C1411660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6BFF-9081-5520-8B9D-72A66B6081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Helt nyt arbejde af Majsa Grosen, der følger de 100 største virksomheder siden 1973</a:t>
            </a:r>
            <a:endParaRPr lang="da-DK" sz="2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4B9FD8-DD95-0A93-4A11-C6B9ACE5CF60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7BE9CD0-570B-9203-EB65-FF56128C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" y="2390684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7368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BBBB-C66E-C7AC-F8E5-783DF921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E162C4-7055-7771-62D6-1D1A97083F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7405-66D3-6F0B-C7C3-A5BA4D4305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endParaRPr lang="da-DK" sz="2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0D78D3-37E7-A49A-3C88-92E789136327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4A927B8-728A-2AD3-8F28-0458E837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6" y="1325445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572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9FD6-E2C1-F125-0828-794E0CECE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744A2E-C251-5C87-A71E-B8B1813A8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78D6-8135-9B9C-38DC-BC897AEED4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endParaRPr lang="da-DK" sz="2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77FE6-2E45-C4B6-8A20-1C4FCACF1C13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3849B4-8B86-FCAE-AF72-1DB4E423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00" y="1158211"/>
            <a:ext cx="8055805" cy="57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159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CBDB-1440-D2E2-0653-537B0BBC4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CD8E4-AD72-9642-7794-DCD6CA0B9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769FAE-1F42-4A6E-540B-023D8AEFBBB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72000" y="1143606"/>
            <a:ext cx="3778064" cy="566709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4CDB95-3E1E-6EB9-74C8-7635471A3403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60946BD-C927-43A5-946C-37B01A4F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71" y="1143606"/>
            <a:ext cx="3778064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0048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BA571-E9A8-EC01-D989-94A0DBB6B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368961-F63C-41D4-F8DA-AD73B949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84BE17-183E-6C54-86CD-4E3D07D5B635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ED70A4-7D60-C091-07EC-4D88B650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09326"/>
            <a:ext cx="3778064" cy="5667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94D77-4C19-49D6-3B64-A7434EF6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39" y="1109326"/>
            <a:ext cx="3778064" cy="566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1799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0D69-FC40-1C7D-5AD9-AC552B24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745BC8-E4B4-0A2F-72E6-39F1F0259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Fragmentering i Danmark?</a:t>
            </a:r>
            <a:endParaRPr lang="da-DK" sz="48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7C3BBF-5EAE-A8A0-F26C-C8FC9FA93D7F}"/>
              </a:ext>
            </a:extLst>
          </p:cNvPr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F20025C-96AB-3376-37BD-800602F1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" y="1109326"/>
            <a:ext cx="5564291" cy="5564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ED49C-46A1-E08F-4206-45F95A5D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4" r="4823"/>
          <a:stretch/>
        </p:blipFill>
        <p:spPr>
          <a:xfrm>
            <a:off x="4121300" y="1109324"/>
            <a:ext cx="5006880" cy="55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4359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Hvad har vi lært?</a:t>
            </a:r>
            <a:endParaRPr lang="da-DK" sz="540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5112569"/>
          </a:xfrm>
        </p:spPr>
        <p:txBody>
          <a:bodyPr>
            <a:normAutofit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Virksomheder kan være både tæt indlejrede og kun knyttet til hinanden gennem formelle juridiske bånd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Når virksomheder knytter tættere til hinanden har det konsekvenser både for virksomheden, for de øvrige virksomheder den forbinder sig med og får økonomien som helhed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Studiet af bestyrelsesnetværk har dokumenteret en række af konsekvenserne af disse forbindelser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Generelt betyder stærke forbindelser i erhvervslivet – måske modsat hvad vi ville tro - både et mere langsigtet orienteret og mere politisk midtsøgende erhvervsliv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75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548679"/>
            <a:ext cx="5761037" cy="503833"/>
          </a:xfrm>
        </p:spPr>
        <p:txBody>
          <a:bodyPr>
            <a:noAutofit/>
          </a:bodyPr>
          <a:lstStyle/>
          <a:p>
            <a:r>
              <a:rPr lang="da-DK" sz="3100" dirty="0">
                <a:latin typeface="CBS NEW" panose="02000506080000020004" pitchFamily="2" charset="0"/>
              </a:rPr>
              <a:t>Vi vender tilbage til Interlocks i morgen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Disse tekster forsøger at anvende teorierne vi gennemgår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Noget af fokus vil ligge på at vi sammen ser på, hvordan forskellige europæiske erhvervseliter er forbundet internt (</a:t>
            </a:r>
            <a:r>
              <a:rPr lang="da-DK" sz="3200" dirty="0" err="1">
                <a:latin typeface="CBS NEW" panose="02000506080000020004" pitchFamily="2" charset="0"/>
              </a:rPr>
              <a:t>Cárdenas</a:t>
            </a:r>
            <a:r>
              <a:rPr lang="da-DK" sz="3200" dirty="0">
                <a:latin typeface="CBS NEW" panose="02000506080000020004" pitchFamily="2" charset="0"/>
              </a:rPr>
              <a:t>; </a:t>
            </a:r>
            <a:r>
              <a:rPr lang="da-DK" sz="3200" dirty="0" err="1">
                <a:latin typeface="CBS NEW" panose="02000506080000020004" pitchFamily="2" charset="0"/>
              </a:rPr>
              <a:t>Stokman</a:t>
            </a:r>
            <a:r>
              <a:rPr lang="da-DK" sz="3200" dirty="0">
                <a:latin typeface="CBS NEW" panose="02000506080000020004" pitchFamily="2" charset="0"/>
              </a:rPr>
              <a:t> &amp; </a:t>
            </a:r>
            <a:r>
              <a:rPr lang="da-DK" sz="3200" dirty="0" err="1">
                <a:latin typeface="CBS NEW" panose="02000506080000020004" pitchFamily="2" charset="0"/>
              </a:rPr>
              <a:t>Wasseur</a:t>
            </a:r>
            <a:r>
              <a:rPr lang="da-DK" sz="3200" dirty="0">
                <a:latin typeface="CBS NEW" panose="02000506080000020004" pitchFamily="2" charset="0"/>
              </a:rPr>
              <a:t>)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da-DK" sz="3200" dirty="0">
              <a:latin typeface="CBS NEW" panose="02000506080000020004" pitchFamily="2" charset="0"/>
            </a:endParaRPr>
          </a:p>
          <a:p>
            <a:r>
              <a:rPr lang="da-DK" sz="3200" b="1" dirty="0">
                <a:latin typeface="CBS NEW" panose="02000506080000020004" pitchFamily="2" charset="0"/>
              </a:rPr>
              <a:t>Tekster: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Cárdenas, Julián. (2012) “Varieties of Corporate Networks: Network Analysis and </a:t>
            </a:r>
            <a:r>
              <a:rPr lang="en-US" sz="3200" dirty="0" err="1">
                <a:latin typeface="CBS NEW" panose="02000506080000020004" pitchFamily="2" charset="0"/>
              </a:rPr>
              <a:t>FsQCA</a:t>
            </a:r>
            <a:r>
              <a:rPr lang="en-US" sz="3200" dirty="0">
                <a:latin typeface="CBS NEW" panose="02000506080000020004" pitchFamily="2" charset="0"/>
              </a:rPr>
              <a:t>.” International Journal of </a:t>
            </a:r>
            <a:r>
              <a:rPr lang="en-US" sz="3200" i="1" dirty="0">
                <a:latin typeface="CBS NEW" panose="02000506080000020004" pitchFamily="2" charset="0"/>
              </a:rPr>
              <a:t>Comparative Sociology</a:t>
            </a:r>
            <a:r>
              <a:rPr lang="en-US" sz="3200" dirty="0">
                <a:latin typeface="CBS NEW" panose="02000506080000020004" pitchFamily="2" charset="0"/>
              </a:rPr>
              <a:t> 53, no. 4: 298–322. 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Stokman,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N., and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W. </a:t>
            </a:r>
            <a:r>
              <a:rPr lang="en-US" sz="3200" dirty="0" err="1">
                <a:latin typeface="CBS NEW" panose="02000506080000020004" pitchFamily="2" charset="0"/>
              </a:rPr>
              <a:t>Wasseur</a:t>
            </a:r>
            <a:r>
              <a:rPr lang="en-US" sz="3200" dirty="0">
                <a:latin typeface="CBS NEW" panose="02000506080000020004" pitchFamily="2" charset="0"/>
              </a:rPr>
              <a:t>. (1985) “National Networks in 1976: A Structural Comparison.” s. 20-44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i="1" dirty="0">
                <a:latin typeface="CBS NEW" panose="02000506080000020004" pitchFamily="2" charset="0"/>
              </a:rPr>
              <a:t>Networks of Corporate Power: A Comparative Analysis of Ten Countries</a:t>
            </a:r>
            <a:r>
              <a:rPr lang="en-US" sz="3200" dirty="0">
                <a:latin typeface="CBS NEW" panose="02000506080000020004" pitchFamily="2" charset="0"/>
              </a:rPr>
              <a:t>,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N. Stokman, Rolf Ziegler, &amp; John Scott (red.). Oxford: Polity Press.</a:t>
            </a:r>
            <a:endParaRPr lang="da-DK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298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en-US" dirty="0" err="1">
                <a:latin typeface="CBS NEW" panose="02000506080000020004" pitchFamily="2" charset="0"/>
              </a:rPr>
              <a:t>Virksomhedsstrategi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i</a:t>
            </a:r>
            <a:r>
              <a:rPr lang="en-US" dirty="0">
                <a:latin typeface="CBS NEW" panose="02000506080000020004" pitchFamily="2" charset="0"/>
              </a:rPr>
              <a:t> et </a:t>
            </a:r>
            <a:r>
              <a:rPr lang="en-US" dirty="0" err="1">
                <a:latin typeface="CBS NEW" panose="02000506080000020004" pitchFamily="2" charset="0"/>
              </a:rPr>
              <a:t>netværksperspektiv</a:t>
            </a:r>
            <a:r>
              <a:rPr lang="en-US" dirty="0">
                <a:latin typeface="CBS NEW" panose="02000506080000020004" pitchFamily="2" charset="0"/>
              </a:rPr>
              <a:t>, </a:t>
            </a:r>
            <a:r>
              <a:rPr lang="en-US" dirty="0" err="1">
                <a:latin typeface="CBS NEW" panose="02000506080000020004" pitchFamily="2" charset="0"/>
              </a:rPr>
              <a:t>Forelæsning</a:t>
            </a:r>
            <a:r>
              <a:rPr lang="en-US" dirty="0">
                <a:latin typeface="CBS NEW" panose="02000506080000020004" pitchFamily="2" charset="0"/>
              </a:rPr>
              <a:t> #4, 12. </a:t>
            </a:r>
            <a:r>
              <a:rPr lang="en-US" dirty="0" err="1">
                <a:latin typeface="CBS NEW" panose="02000506080000020004" pitchFamily="2" charset="0"/>
              </a:rPr>
              <a:t>februar</a:t>
            </a:r>
            <a:r>
              <a:rPr lang="en-US" dirty="0">
                <a:latin typeface="CBS NEW" panose="02000506080000020004" pitchFamily="2" charset="0"/>
              </a:rPr>
              <a:t>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4400" dirty="0">
                <a:latin typeface="CBS NEW" panose="02000506080000020004" pitchFamily="2" charset="0"/>
              </a:rPr>
              <a:t>Corporate interlocks</a:t>
            </a:r>
            <a:endParaRPr lang="en-US" sz="4400" dirty="0">
              <a:latin typeface="CBS NEW" panose="0200050608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1754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en-US" dirty="0" err="1">
                <a:latin typeface="CBS NEW" panose="02000506080000020004" pitchFamily="2" charset="0"/>
              </a:rPr>
              <a:t>Virksomhedsstrategi</a:t>
            </a:r>
            <a:r>
              <a:rPr lang="en-US" dirty="0">
                <a:latin typeface="CBS NEW" panose="02000506080000020004" pitchFamily="2" charset="0"/>
              </a:rPr>
              <a:t> </a:t>
            </a:r>
            <a:r>
              <a:rPr lang="en-US" dirty="0" err="1">
                <a:latin typeface="CBS NEW" panose="02000506080000020004" pitchFamily="2" charset="0"/>
              </a:rPr>
              <a:t>i</a:t>
            </a:r>
            <a:r>
              <a:rPr lang="en-US" dirty="0">
                <a:latin typeface="CBS NEW" panose="02000506080000020004" pitchFamily="2" charset="0"/>
              </a:rPr>
              <a:t> et </a:t>
            </a:r>
            <a:r>
              <a:rPr lang="en-US" dirty="0" err="1">
                <a:latin typeface="CBS NEW" panose="02000506080000020004" pitchFamily="2" charset="0"/>
              </a:rPr>
              <a:t>netværksperspektiv</a:t>
            </a:r>
            <a:r>
              <a:rPr lang="en-US" dirty="0">
                <a:latin typeface="CBS NEW" panose="02000506080000020004" pitchFamily="2" charset="0"/>
              </a:rPr>
              <a:t>, </a:t>
            </a:r>
            <a:r>
              <a:rPr lang="en-US" dirty="0" err="1">
                <a:latin typeface="CBS NEW" panose="02000506080000020004" pitchFamily="2" charset="0"/>
              </a:rPr>
              <a:t>Forelæsning</a:t>
            </a:r>
            <a:r>
              <a:rPr lang="en-US" dirty="0">
                <a:latin typeface="CBS NEW" panose="02000506080000020004" pitchFamily="2" charset="0"/>
              </a:rPr>
              <a:t> #4, 12. </a:t>
            </a:r>
            <a:r>
              <a:rPr lang="en-US" dirty="0" err="1">
                <a:latin typeface="CBS NEW" panose="02000506080000020004" pitchFamily="2" charset="0"/>
              </a:rPr>
              <a:t>februar</a:t>
            </a:r>
            <a:r>
              <a:rPr lang="en-US" dirty="0">
                <a:latin typeface="CBS NEW" panose="02000506080000020004" pitchFamily="2" charset="0"/>
              </a:rPr>
              <a:t>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en-US" sz="5400" dirty="0" err="1">
                <a:latin typeface="CBS NEW" panose="02000506080000020004" pitchFamily="2" charset="0"/>
              </a:rPr>
              <a:t>Spørgsmål</a:t>
            </a:r>
            <a:r>
              <a:rPr lang="en-US" sz="5400" dirty="0">
                <a:latin typeface="CBS NEW" panose="02000506080000020004" pitchFamily="2" charset="0"/>
              </a:rPr>
              <a:t>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405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Hvad er </a:t>
            </a:r>
            <a:r>
              <a:rPr lang="da-DK" sz="4800" dirty="0" err="1">
                <a:latin typeface="CBS NEW" panose="02000506080000020004" pitchFamily="2" charset="0"/>
              </a:rPr>
              <a:t>corporate</a:t>
            </a:r>
            <a:r>
              <a:rPr lang="da-DK" sz="4800" dirty="0">
                <a:latin typeface="CBS NEW" panose="02000506080000020004" pitchFamily="2" charset="0"/>
              </a:rPr>
              <a:t> interlock?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151216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Forbindelser mellem organisationer skabt af individer, typisk på bestyrelsesniveau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lede 3" descr="Et billede, der indeholder cirkel, diagram, linje/række, Font/skrifttype&#10;&#10;Automatisk genereret beskrivelse">
            <a:extLst>
              <a:ext uri="{FF2B5EF4-FFF2-40B4-BE49-F238E27FC236}">
                <a16:creationId xmlns:a16="http://schemas.microsoft.com/office/drawing/2014/main" id="{C10090F9-F759-56C2-7016-8087E76F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63618"/>
            <a:ext cx="7704856" cy="37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53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Hvad gør interlocks?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353175" cy="151216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Mizruchi</a:t>
            </a:r>
            <a:r>
              <a:rPr lang="da-DK" sz="3200" dirty="0">
                <a:latin typeface="CBS NEW" panose="02000506080000020004" pitchFamily="2" charset="0"/>
              </a:rPr>
              <a:t> (1996)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Overbliksartikel, der peger på en række fænomener, der er blevet vidst er konsekvensen af, at virksomheder er forbundet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6"/>
            <a:ext cx="630437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037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Historien om interlocks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4104703" cy="5139531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Monopolkapital (</a:t>
            </a:r>
            <a:r>
              <a:rPr lang="da-DK" sz="3200" dirty="0" err="1">
                <a:latin typeface="CBS NEW" panose="02000506080000020004" pitchFamily="2" charset="0"/>
              </a:rPr>
              <a:t>Hilferding</a:t>
            </a:r>
            <a:r>
              <a:rPr lang="da-DK" sz="3200" dirty="0">
                <a:latin typeface="CBS NEW" panose="02000506080000020004" pitchFamily="2" charset="0"/>
              </a:rPr>
              <a:t> 1910) og centralisering af erhvervsmagt hos banker (</a:t>
            </a:r>
            <a:r>
              <a:rPr lang="da-DK" sz="3200" dirty="0" err="1">
                <a:latin typeface="CBS NEW" panose="02000506080000020004" pitchFamily="2" charset="0"/>
              </a:rPr>
              <a:t>Brandeis</a:t>
            </a:r>
            <a:r>
              <a:rPr lang="da-DK" sz="3200" dirty="0">
                <a:latin typeface="CBS NEW" panose="02000506080000020004" pitchFamily="2" charset="0"/>
              </a:rPr>
              <a:t> 1914)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Bestyrelsesforbindelser som en måde at begrænse konkurrence og sikre kontrol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Masser af studier fra 1970erne og frem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24743"/>
            <a:ext cx="3733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03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Hvordan opstår interlocks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13953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Bestyrelser skal sammensættes i større virksomheder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Ejerkreds</a:t>
            </a:r>
          </a:p>
          <a:p>
            <a:pPr marL="1226389" lvl="4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Moderselskab</a:t>
            </a:r>
          </a:p>
          <a:p>
            <a:pPr marL="1226389" lvl="4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Familie</a:t>
            </a:r>
          </a:p>
          <a:p>
            <a:pPr marL="1226389" lvl="4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Fond</a:t>
            </a:r>
          </a:p>
          <a:p>
            <a:pPr marL="1226389" lvl="4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Ekspertise</a:t>
            </a:r>
          </a:p>
          <a:p>
            <a:pPr marL="1317529" lvl="5" indent="-514350">
              <a:buFont typeface="CBS NEW" panose="02000506080000020004" pitchFamily="2" charset="0"/>
              <a:buChar char="—"/>
            </a:pPr>
            <a:r>
              <a:rPr lang="da-DK" sz="2100" dirty="0">
                <a:solidFill>
                  <a:schemeClr val="tx1"/>
                </a:solidFill>
                <a:latin typeface="CBS NEW" panose="02000506080000020004" pitchFamily="2" charset="0"/>
              </a:rPr>
              <a:t>Branche</a:t>
            </a:r>
          </a:p>
          <a:p>
            <a:pPr marL="1317529" lvl="5" indent="-514350">
              <a:buFont typeface="CBS NEW" panose="02000506080000020004" pitchFamily="2" charset="0"/>
              <a:buChar char="—"/>
            </a:pPr>
            <a:r>
              <a:rPr lang="da-DK" sz="2100" dirty="0">
                <a:solidFill>
                  <a:schemeClr val="tx1"/>
                </a:solidFill>
                <a:latin typeface="CBS NEW" panose="02000506080000020004" pitchFamily="2" charset="0"/>
              </a:rPr>
              <a:t>Størrelse</a:t>
            </a:r>
          </a:p>
          <a:p>
            <a:pPr marL="1317529" lvl="5" indent="-514350">
              <a:buFont typeface="CBS NEW" panose="02000506080000020004" pitchFamily="2" charset="0"/>
              <a:buChar char="—"/>
            </a:pPr>
            <a:r>
              <a:rPr lang="da-DK" sz="2100" dirty="0">
                <a:solidFill>
                  <a:schemeClr val="tx1"/>
                </a:solidFill>
                <a:latin typeface="CBS NEW" panose="02000506080000020004" pitchFamily="2" charset="0"/>
              </a:rPr>
              <a:t>Marked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Medarbejdere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To typer interlocks:</a:t>
            </a:r>
          </a:p>
          <a:p>
            <a:pPr marL="696631" lvl="1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Direktør </a:t>
            </a:r>
            <a:r>
              <a:rPr lang="da-DK" sz="3200" dirty="0">
                <a:latin typeface="CBS NEW" panose="02000506080000020004" pitchFamily="2" charset="0"/>
                <a:sym typeface="Wingdings" panose="05000000000000000000" pitchFamily="2" charset="2"/>
              </a:rPr>
              <a:t> Bestyrelse; Bestyrelse  Bestyrelse</a:t>
            </a:r>
          </a:p>
          <a:p>
            <a:pPr marL="696631" lvl="1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  <a:sym typeface="Wingdings" panose="05000000000000000000" pitchFamily="2" charset="2"/>
              </a:rPr>
              <a:t>Roller: Formand-direktør-bestyrelsesmedlem-direktionsmedlem</a:t>
            </a:r>
            <a:endParaRPr lang="da-DK" sz="320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7224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Effekt af interlocks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139531"/>
          </a:xfrm>
        </p:spPr>
        <p:txBody>
          <a:bodyPr>
            <a:normAutofit/>
          </a:bodyPr>
          <a:lstStyle/>
          <a:p>
            <a:r>
              <a:rPr lang="da-DK" sz="3200" dirty="0">
                <a:latin typeface="CBS NEW" panose="02000506080000020004" pitchFamily="2" charset="0"/>
              </a:rPr>
              <a:t>Tre niveauer: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Firma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Direktøren eller bestyrelsesmedlemmet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Økonomien som helhed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015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BS PowerPoint">
  <a:themeElements>
    <a:clrScheme name="Deloitte">
      <a:dk1>
        <a:srgbClr val="000000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C9DD03"/>
      </a:accent6>
      <a:hlink>
        <a:srgbClr val="00A1DE"/>
      </a:hlink>
      <a:folHlink>
        <a:srgbClr val="72C7E7"/>
      </a:folHlink>
    </a:clrScheme>
    <a:fontScheme name="19_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9337</TotalTime>
  <Words>1440</Words>
  <Application>Microsoft Office PowerPoint</Application>
  <PresentationFormat>On-screen Show (4:3)</PresentationFormat>
  <Paragraphs>164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CBS NEW</vt:lpstr>
      <vt:lpstr>CBS 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Christoph Houman Ellersgaard</dc:creator>
  <cp:lastModifiedBy>Christoph Houman Ellersgaard</cp:lastModifiedBy>
  <cp:revision>288</cp:revision>
  <dcterms:created xsi:type="dcterms:W3CDTF">2012-04-20T06:34:53Z</dcterms:created>
  <dcterms:modified xsi:type="dcterms:W3CDTF">2025-02-12T08:41:06Z</dcterms:modified>
</cp:coreProperties>
</file>